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660" r:id="rId4"/>
  </p:sldMasterIdLst>
  <p:sldIdLst>
    <p:sldId id="280" r:id="rId5"/>
    <p:sldId id="284" r:id="rId6"/>
    <p:sldId id="285" r:id="rId7"/>
    <p:sldId id="286" r:id="rId8"/>
    <p:sldId id="289" r:id="rId9"/>
    <p:sldId id="290" r:id="rId10"/>
    <p:sldId id="294" r:id="rId11"/>
    <p:sldId id="295" r:id="rId12"/>
    <p:sldId id="297" r:id="rId13"/>
    <p:sldId id="296" r:id="rId14"/>
    <p:sldId id="288" r:id="rId15"/>
    <p:sldId id="28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4979" y="1524626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657AD-1C40-46DE-9072-58BC5842A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91" y="688574"/>
            <a:ext cx="10353762" cy="961748"/>
          </a:xfrm>
        </p:spPr>
        <p:txBody>
          <a:bodyPr>
            <a:normAutofit fontScale="90000"/>
          </a:bodyPr>
          <a:lstStyle/>
          <a:p>
            <a:r>
              <a:rPr lang="pt-BR" b="1" i="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Complexity</a:t>
            </a:r>
            <a:br>
              <a:rPr lang="pt-BR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S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AFD52-DB01-4D36-8A03-E63053409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1650322"/>
            <a:ext cx="10353762" cy="3714749"/>
          </a:xfrm>
        </p:spPr>
        <p:txBody>
          <a:bodyPr>
            <a:normAutofit/>
          </a:bodyPr>
          <a:lstStyle/>
          <a:p>
            <a:pPr algn="l" fontAlgn="base">
              <a:buFont typeface="Wingdings" panose="05000000000000000000" pitchFamily="2" charset="2"/>
              <a:buChar char="v"/>
            </a:pPr>
            <a:r>
              <a:rPr lang="pt-BR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Spacecomplexity:O(N) </a:t>
            </a:r>
          </a:p>
          <a:p>
            <a:pPr algn="l" fontAlgn="base">
              <a:buFont typeface="Wingdings" panose="05000000000000000000" pitchFamily="2" charset="2"/>
              <a:buChar char="v"/>
            </a:pPr>
            <a:r>
              <a:rPr lang="pt-BR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Timecomplexities:O(N)</a:t>
            </a:r>
          </a:p>
          <a:p>
            <a:pPr algn="l" fontAlgn="base">
              <a:buFont typeface="Wingdings" panose="05000000000000000000" pitchFamily="2" charset="2"/>
              <a:buChar char="v"/>
            </a:pPr>
            <a:r>
              <a:rPr lang="pt-BR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Search:O(log2N)</a:t>
            </a:r>
          </a:p>
          <a:p>
            <a:pPr algn="l" fontAlgn="base">
              <a:buFont typeface="Wingdings" panose="05000000000000000000" pitchFamily="2" charset="2"/>
              <a:buChar char="v"/>
            </a:pPr>
            <a:r>
              <a:rPr lang="pt-BR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Insert:O(log2N)</a:t>
            </a:r>
          </a:p>
          <a:p>
            <a:pPr algn="l" fontAlgn="base">
              <a:buFont typeface="Wingdings" panose="05000000000000000000" pitchFamily="2" charset="2"/>
              <a:buChar char="v"/>
            </a:pPr>
            <a:r>
              <a:rPr lang="pt-BR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Delete:O(log2N)</a:t>
            </a:r>
          </a:p>
          <a:p>
            <a:pPr marL="36900" indent="0">
              <a:buNone/>
            </a:pPr>
            <a:endParaRPr lang="en-SG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814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6AAC9-09BF-4B5F-B59B-37E3532D3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132" y="984497"/>
            <a:ext cx="11065736" cy="4670579"/>
          </a:xfrm>
        </p:spPr>
        <p:txBody>
          <a:bodyPr>
            <a:normAutofit/>
          </a:bodyPr>
          <a:lstStyle/>
          <a:p>
            <a:pPr marL="36900" indent="0" algn="just">
              <a:buNone/>
            </a:pP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“Programming allows you to think about thinking, and while debugging you learn learning.” </a:t>
            </a:r>
          </a:p>
          <a:p>
            <a:pPr marL="36900" indent="0">
              <a:buNone/>
            </a:pPr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-Nicholas Negroponte</a:t>
            </a:r>
            <a:br>
              <a:rPr lang="en-US" dirty="0"/>
            </a:b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915405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86AF37-B94B-45E8-87F9-39819C112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2984" y="2126300"/>
            <a:ext cx="4423016" cy="40081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6CE219-66EA-4A81-B9D5-AC6835B27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630" y="261382"/>
            <a:ext cx="4334908" cy="261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24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8650D-295D-4D07-B420-EBD138520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54494"/>
            <a:ext cx="10353762" cy="1032769"/>
          </a:xfrm>
        </p:spPr>
        <p:txBody>
          <a:bodyPr/>
          <a:lstStyle/>
          <a:p>
            <a:r>
              <a:rPr lang="en-US" sz="48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 Page</a:t>
            </a:r>
            <a:endParaRPr lang="en-SG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E4E1C-89CC-4335-9E1F-670575D3D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7880" y="1367162"/>
            <a:ext cx="9305592" cy="4802819"/>
          </a:xfrm>
        </p:spPr>
        <p:txBody>
          <a:bodyPr>
            <a:normAutofit fontScale="92500" lnSpcReduction="20000"/>
          </a:bodyPr>
          <a:lstStyle/>
          <a:p>
            <a:r>
              <a:rPr lang="en-SG" sz="2400" b="1" dirty="0">
                <a:solidFill>
                  <a:schemeClr val="tx1"/>
                </a:solidFill>
              </a:rPr>
              <a:t>Introduction of </a:t>
            </a:r>
            <a:r>
              <a:rPr lang="en-SG" sz="2400" b="1" dirty="0" err="1">
                <a:solidFill>
                  <a:schemeClr val="tx1"/>
                </a:solidFill>
              </a:rPr>
              <a:t>Treap</a:t>
            </a:r>
            <a:endParaRPr lang="en-SG" sz="2400" b="1" dirty="0">
              <a:solidFill>
                <a:schemeClr val="tx1"/>
              </a:solidFill>
            </a:endParaRPr>
          </a:p>
          <a:p>
            <a:r>
              <a:rPr lang="en-SG" sz="2400" b="1" dirty="0">
                <a:solidFill>
                  <a:schemeClr val="tx1"/>
                </a:solidFill>
              </a:rPr>
              <a:t>Insert Element in </a:t>
            </a:r>
            <a:r>
              <a:rPr lang="en-SG" sz="2400" b="1" dirty="0" err="1">
                <a:solidFill>
                  <a:schemeClr val="tx1"/>
                </a:solidFill>
              </a:rPr>
              <a:t>Treap</a:t>
            </a:r>
            <a:endParaRPr lang="en-SG" sz="2400" b="1" dirty="0">
              <a:solidFill>
                <a:schemeClr val="tx1"/>
              </a:solidFill>
            </a:endParaRPr>
          </a:p>
          <a:p>
            <a:r>
              <a:rPr lang="en-SG" sz="2400" b="1" dirty="0">
                <a:solidFill>
                  <a:schemeClr val="tx1"/>
                </a:solidFill>
              </a:rPr>
              <a:t>Delete Element from </a:t>
            </a:r>
            <a:r>
              <a:rPr lang="en-SG" sz="2400" b="1" dirty="0" err="1">
                <a:solidFill>
                  <a:schemeClr val="tx1"/>
                </a:solidFill>
              </a:rPr>
              <a:t>Treap</a:t>
            </a:r>
            <a:endParaRPr lang="en-SG" sz="2400" b="1" dirty="0">
              <a:solidFill>
                <a:schemeClr val="tx1"/>
              </a:solidFill>
            </a:endParaRPr>
          </a:p>
          <a:p>
            <a:r>
              <a:rPr lang="en-SG" sz="2400" b="1" dirty="0">
                <a:solidFill>
                  <a:schemeClr val="tx1"/>
                </a:solidFill>
              </a:rPr>
              <a:t>Minimum to Maximum Traversal</a:t>
            </a:r>
          </a:p>
          <a:p>
            <a:r>
              <a:rPr lang="en-SG" sz="2400" b="1" dirty="0">
                <a:solidFill>
                  <a:schemeClr val="tx1"/>
                </a:solidFill>
              </a:rPr>
              <a:t>Maximum to Minimum Traversal</a:t>
            </a:r>
          </a:p>
          <a:p>
            <a:r>
              <a:rPr lang="en-SG" sz="2400" b="1" dirty="0">
                <a:solidFill>
                  <a:schemeClr val="tx1"/>
                </a:solidFill>
              </a:rPr>
              <a:t>Split </a:t>
            </a:r>
            <a:r>
              <a:rPr lang="en-SG" sz="2400" b="1" dirty="0" err="1">
                <a:solidFill>
                  <a:schemeClr val="tx1"/>
                </a:solidFill>
              </a:rPr>
              <a:t>Treap</a:t>
            </a:r>
            <a:r>
              <a:rPr lang="en-SG" sz="2400" b="1" dirty="0">
                <a:solidFill>
                  <a:schemeClr val="tx1"/>
                </a:solidFill>
              </a:rPr>
              <a:t> </a:t>
            </a:r>
          </a:p>
          <a:p>
            <a:r>
              <a:rPr lang="en-SG" sz="2400" b="1" dirty="0">
                <a:solidFill>
                  <a:schemeClr val="tx1"/>
                </a:solidFill>
              </a:rPr>
              <a:t>Merge </a:t>
            </a:r>
            <a:r>
              <a:rPr lang="en-SG" sz="2400" b="1" dirty="0" err="1">
                <a:solidFill>
                  <a:schemeClr val="tx1"/>
                </a:solidFill>
              </a:rPr>
              <a:t>Treap</a:t>
            </a:r>
            <a:r>
              <a:rPr lang="en-SG" sz="2400" b="1" dirty="0">
                <a:solidFill>
                  <a:schemeClr val="tx1"/>
                </a:solidFill>
              </a:rPr>
              <a:t> </a:t>
            </a:r>
          </a:p>
          <a:p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of </a:t>
            </a:r>
            <a:r>
              <a:rPr lang="en-US" sz="24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reap</a:t>
            </a:r>
            <a:endParaRPr lang="en-US" sz="2400" b="1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sz="26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Complexity</a:t>
            </a:r>
          </a:p>
          <a:p>
            <a:r>
              <a:rPr lang="en-US" sz="26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SG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289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385C5-B012-438B-BE84-2D963845A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53" y="147961"/>
            <a:ext cx="10353762" cy="1257300"/>
          </a:xfrm>
        </p:spPr>
        <p:txBody>
          <a:bodyPr/>
          <a:lstStyle/>
          <a:p>
            <a:r>
              <a:rPr lang="en-US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of </a:t>
            </a:r>
            <a:r>
              <a:rPr lang="en-US" b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  <a:endParaRPr lang="en-SG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A83E0-2D99-4807-999C-52E2DB6F6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694" y="1321848"/>
            <a:ext cx="10353762" cy="5281659"/>
          </a:xfrm>
        </p:spPr>
        <p:txBody>
          <a:bodyPr>
            <a:normAutofit fontScale="92500"/>
          </a:bodyPr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A </a:t>
            </a:r>
            <a:r>
              <a:rPr lang="en-US" sz="24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treap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 (= tree + heap) is a combined binary search tree and min or max heap.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A </a:t>
            </a:r>
            <a:r>
              <a:rPr lang="en-US" sz="24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treap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sz="24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simultaniously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satisfies the binary search tree property and the heap   property.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24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Becasue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it relies on random values, a </a:t>
            </a:r>
            <a:r>
              <a:rPr lang="en-US" sz="24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treap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is a probabilistic data structure.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BST properties with respect to keys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                -Larger than all keys in the left subtree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                -Smaller than all  keys in the left subtree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Heap property with respect to priorities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              - Larger than all priorities below</a:t>
            </a:r>
          </a:p>
          <a:p>
            <a:pPr marL="36900" indent="0">
              <a:buNone/>
            </a:pPr>
            <a:r>
              <a:rPr lang="en-US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               - Smaller than all priorities below</a:t>
            </a:r>
          </a:p>
          <a:p>
            <a:pPr marL="36900" indent="0">
              <a:buNone/>
            </a:pPr>
            <a:endParaRPr lang="en-US" b="1" dirty="0"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  <a:p>
            <a:pPr marL="36900" indent="0">
              <a:buNone/>
            </a:pPr>
            <a:endParaRPr lang="en-US" b="1" dirty="0"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  <a:p>
            <a:pPr marL="36900" indent="0">
              <a:buNone/>
            </a:pPr>
            <a:endParaRPr lang="en-SG" b="1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82152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25FACF-EC49-4B0F-89AA-6DBD1B7125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82115" y="673776"/>
            <a:ext cx="6234063" cy="511446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676946-33E3-48A8-ADCB-7BD207C8C755}"/>
              </a:ext>
            </a:extLst>
          </p:cNvPr>
          <p:cNvSpPr txBox="1"/>
          <p:nvPr/>
        </p:nvSpPr>
        <p:spPr>
          <a:xfrm>
            <a:off x="7910004" y="5999558"/>
            <a:ext cx="1036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Figure-1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99A87-E92F-4B67-B83F-27BEF4B653A6}"/>
              </a:ext>
            </a:extLst>
          </p:cNvPr>
          <p:cNvSpPr txBox="1"/>
          <p:nvPr/>
        </p:nvSpPr>
        <p:spPr>
          <a:xfrm>
            <a:off x="603683" y="1331649"/>
            <a:ext cx="468740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figure-1,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key= k, d, m, a, f, l, n, 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Priority = 3, 6, 7, 12, 9, 7, 8, 11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all the keys maintain BST property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Besides, all the priorities maintain heap property.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So, it’s a perfect example of </a:t>
            </a:r>
            <a:r>
              <a:rPr lang="en-SG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  <a:r>
              <a:rPr lang="en-SG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753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3EEE7-E162-4FBE-860A-20D490389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363" y="334393"/>
            <a:ext cx="10353762" cy="970625"/>
          </a:xfrm>
        </p:spPr>
        <p:txBody>
          <a:bodyPr>
            <a:normAutofit fontScale="90000"/>
          </a:bodyPr>
          <a:lstStyle/>
          <a:p>
            <a:r>
              <a:rPr lang="en-SG" sz="4800" b="1" u="sng" kern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  <a:r>
              <a:rPr lang="en-SG" sz="4800" b="1" u="sng" kern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Insertion</a:t>
            </a:r>
            <a:br>
              <a:rPr lang="en-SG" sz="4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0B4D8-00ED-4046-A4E6-7352D3D78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372" y="1064395"/>
            <a:ext cx="5779363" cy="5327527"/>
          </a:xfrm>
        </p:spPr>
        <p:txBody>
          <a:bodyPr>
            <a:no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  <a:tabLst>
                <a:tab pos="457200" algn="l"/>
              </a:tabLst>
            </a:pPr>
            <a:r>
              <a:rPr lang="en-SG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Insert the new tree value into the </a:t>
            </a:r>
            <a:r>
              <a:rPr lang="en-SG" sz="24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  <a:r>
              <a:rPr lang="en-SG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 preserve the binary search tree property.</a:t>
            </a:r>
            <a:endParaRPr lang="en-SG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  <a:tabLst>
                <a:tab pos="457200" algn="l"/>
              </a:tabLst>
            </a:pPr>
            <a:r>
              <a:rPr lang="en-SG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Assign the new tree value a unique random heap value.</a:t>
            </a:r>
            <a:endParaRPr lang="en-SG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  <a:tabLst>
                <a:tab pos="457200" algn="l"/>
              </a:tabLst>
            </a:pPr>
            <a:r>
              <a:rPr lang="en-SG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node rotations to bubble up the new heap value to re-establish the heap property if necessary.</a:t>
            </a:r>
            <a:endParaRPr lang="en-SG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SG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Maintaining the </a:t>
            </a:r>
            <a:r>
              <a:rPr lang="en-SG" sz="24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bst</a:t>
            </a:r>
            <a:r>
              <a:rPr lang="en-SG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property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SG" sz="24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  <a:r>
              <a:rPr lang="en-SG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nodes rotate to maintain the heap property.</a:t>
            </a:r>
            <a:endParaRPr lang="en-SG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SG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example treap insertion">
            <a:extLst>
              <a:ext uri="{FF2B5EF4-FFF2-40B4-BE49-F238E27FC236}">
                <a16:creationId xmlns:a16="http://schemas.microsoft.com/office/drawing/2014/main" id="{F3A34D4B-8AA5-4B01-922A-1C00D38CC7E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0497" y="1181285"/>
            <a:ext cx="5211192" cy="472236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6F6420-3F2A-4C9C-BC97-2B7A328E69B7}"/>
              </a:ext>
            </a:extLst>
          </p:cNvPr>
          <p:cNvSpPr txBox="1"/>
          <p:nvPr/>
        </p:nvSpPr>
        <p:spPr>
          <a:xfrm>
            <a:off x="7297445" y="6206061"/>
            <a:ext cx="397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Figure-2 (Example of </a:t>
            </a:r>
            <a:r>
              <a:rPr lang="en-SG" dirty="0" err="1"/>
              <a:t>Treap</a:t>
            </a:r>
            <a:r>
              <a:rPr lang="en-SG" dirty="0"/>
              <a:t> Insertion)</a:t>
            </a:r>
          </a:p>
        </p:txBody>
      </p:sp>
    </p:spTree>
    <p:extLst>
      <p:ext uri="{BB962C8B-B14F-4D97-AF65-F5344CB8AC3E}">
        <p14:creationId xmlns:p14="http://schemas.microsoft.com/office/powerpoint/2010/main" val="2203932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8331B-C9F1-4A89-85E6-C1FFB49D9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655" y="155373"/>
            <a:ext cx="10353762" cy="1208843"/>
          </a:xfrm>
        </p:spPr>
        <p:txBody>
          <a:bodyPr>
            <a:normAutofit fontScale="90000"/>
          </a:bodyPr>
          <a:lstStyle/>
          <a:p>
            <a:r>
              <a:rPr lang="en-SG" b="1" u="sng" dirty="0">
                <a:solidFill>
                  <a:schemeClr val="tx1"/>
                </a:solidFill>
              </a:rPr>
              <a:t>Delete Element from </a:t>
            </a:r>
            <a:r>
              <a:rPr lang="en-SG" b="1" u="sng" dirty="0" err="1">
                <a:solidFill>
                  <a:schemeClr val="tx1"/>
                </a:solidFill>
              </a:rPr>
              <a:t>Treap</a:t>
            </a:r>
            <a:br>
              <a:rPr lang="en-SG" dirty="0">
                <a:solidFill>
                  <a:schemeClr val="tx1"/>
                </a:solidFill>
              </a:rPr>
            </a:br>
            <a:endParaRPr lang="en-SG" dirty="0"/>
          </a:p>
        </p:txBody>
      </p:sp>
      <p:pic>
        <p:nvPicPr>
          <p:cNvPr id="1026" name="Picture 2" descr="Treap (A Randomized Binary Search Tree) - GeeksforGeeks">
            <a:extLst>
              <a:ext uri="{FF2B5EF4-FFF2-40B4-BE49-F238E27FC236}">
                <a16:creationId xmlns:a16="http://schemas.microsoft.com/office/drawing/2014/main" id="{239DCF63-48E9-4FFA-99C7-D1C7CABAFD9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247" y="1100832"/>
            <a:ext cx="9350578" cy="499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120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13440-CF49-4A79-9E39-22DF072E2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875" y="156839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SG" b="1" u="sng" dirty="0">
                <a:solidFill>
                  <a:schemeClr val="tx1"/>
                </a:solidFill>
              </a:rPr>
              <a:t>Split </a:t>
            </a:r>
            <a:r>
              <a:rPr lang="en-SG" b="1" u="sng" dirty="0" err="1">
                <a:solidFill>
                  <a:schemeClr val="tx1"/>
                </a:solidFill>
              </a:rPr>
              <a:t>Treap</a:t>
            </a:r>
            <a:r>
              <a:rPr lang="en-SG" b="1" u="sng" dirty="0">
                <a:solidFill>
                  <a:schemeClr val="tx1"/>
                </a:solidFill>
              </a:rPr>
              <a:t> </a:t>
            </a:r>
            <a:br>
              <a:rPr lang="en-SG" dirty="0">
                <a:solidFill>
                  <a:schemeClr val="tx1"/>
                </a:solidFill>
              </a:rPr>
            </a:br>
            <a:endParaRPr lang="en-SG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EF9C9C8F-BA3F-4BC0-8682-470F4E0BEC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683" y="1017094"/>
            <a:ext cx="5091360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7C08F8B-41AE-4B4D-BA34-57E7E223A33E}"/>
              </a:ext>
            </a:extLst>
          </p:cNvPr>
          <p:cNvSpPr txBox="1"/>
          <p:nvPr/>
        </p:nvSpPr>
        <p:spPr>
          <a:xfrm>
            <a:off x="762875" y="923971"/>
            <a:ext cx="5922010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SG" sz="2000" b="1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key &gt;= X​</a:t>
            </a:r>
            <a:endParaRPr lang="en-SG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/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 rtl="0">
              <a:buFont typeface="Wingdings" panose="05000000000000000000" pitchFamily="2" charset="2"/>
              <a:buChar char="v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Call the split function for Y and attach the root of L' returned by this split as right child of X</a:t>
            </a:r>
          </a:p>
          <a:p>
            <a:pPr marL="342900" indent="-342900" algn="l" rtl="0">
              <a:buFont typeface="Wingdings" panose="05000000000000000000" pitchFamily="2" charset="2"/>
              <a:buChar char="v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 will still be heap ordered coz priority of all elements in Y is &lt; X.</a:t>
            </a:r>
          </a:p>
          <a:p>
            <a:pPr marL="342900" indent="-342900" algn="l" rtl="0">
              <a:buFont typeface="Wingdings" panose="05000000000000000000" pitchFamily="2" charset="2"/>
              <a:buChar char="v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 will still be BST ordered coz all elements in Y &gt; X.</a:t>
            </a:r>
          </a:p>
          <a:p>
            <a:pPr marL="342900" indent="-342900" algn="l" rtl="0">
              <a:buFont typeface="Wingdings" panose="05000000000000000000" pitchFamily="2" charset="2"/>
              <a:buChar char="v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Also, R of X = R' returned by split on Y.</a:t>
            </a:r>
          </a:p>
          <a:p>
            <a:pPr algn="l" rtl="0"/>
            <a:endParaRPr lang="en-US" sz="2000" b="0" i="0" u="sng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SG" sz="2000" b="1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else if key &lt; X</a:t>
            </a:r>
          </a:p>
          <a:p>
            <a:pPr algn="l" rtl="0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 rtl="0">
              <a:buFont typeface="Wingdings" panose="05000000000000000000" pitchFamily="2" charset="2"/>
              <a:buChar char="v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Call the split function for Z and attach the root of R' returned by split as left child of X </a:t>
            </a:r>
          </a:p>
          <a:p>
            <a:pPr marL="342900" indent="-342900" algn="l" rtl="0">
              <a:buFont typeface="Wingdings" panose="05000000000000000000" pitchFamily="2" charset="2"/>
              <a:buChar char="v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Also L for X = L' returned by split of Z .</a:t>
            </a:r>
          </a:p>
          <a:p>
            <a:pPr algn="l" rtl="0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672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1CBEA-3054-4C9B-94DD-628B6B8C2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615" y="307759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SG" b="1" u="sng" dirty="0">
                <a:solidFill>
                  <a:schemeClr val="tx1"/>
                </a:solidFill>
              </a:rPr>
              <a:t>Merge </a:t>
            </a:r>
            <a:r>
              <a:rPr lang="en-SG" b="1" u="sng" dirty="0" err="1">
                <a:solidFill>
                  <a:schemeClr val="tx1"/>
                </a:solidFill>
              </a:rPr>
              <a:t>Treap</a:t>
            </a:r>
            <a:r>
              <a:rPr lang="en-SG" b="1" u="sng" dirty="0">
                <a:solidFill>
                  <a:schemeClr val="tx1"/>
                </a:solidFill>
              </a:rPr>
              <a:t> </a:t>
            </a:r>
            <a:br>
              <a:rPr lang="en-SG" b="1" u="sng" dirty="0">
                <a:solidFill>
                  <a:schemeClr val="tx1"/>
                </a:solidFill>
              </a:rPr>
            </a:br>
            <a:endParaRPr lang="en-SG" b="1" u="sng" dirty="0"/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009EEB80-EAE5-45CC-B0FD-7CCC337DE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98" y="1546238"/>
            <a:ext cx="3506679" cy="3123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3A6B31CB-C16E-4226-81C1-F44AAC64F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31" y="1567647"/>
            <a:ext cx="3842126" cy="302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>
            <a:extLst>
              <a:ext uri="{FF2B5EF4-FFF2-40B4-BE49-F238E27FC236}">
                <a16:creationId xmlns:a16="http://schemas.microsoft.com/office/drawing/2014/main" id="{DF36B0EA-553C-4E21-9E93-C3D4C82E3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8941" y="1565059"/>
            <a:ext cx="3842126" cy="3022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735405F-13B7-49D8-BDF1-37DD4B927DFB}"/>
              </a:ext>
            </a:extLst>
          </p:cNvPr>
          <p:cNvSpPr txBox="1"/>
          <p:nvPr/>
        </p:nvSpPr>
        <p:spPr>
          <a:xfrm>
            <a:off x="4281997" y="4764634"/>
            <a:ext cx="327112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effectLst/>
                <a:latin typeface="-apple-system"/>
              </a:rPr>
              <a:t>if(priority(x) &gt; priority(y))</a:t>
            </a:r>
            <a:endParaRPr lang="en-SG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5218C6-0CBB-461E-9639-7BF7CD836D97}"/>
              </a:ext>
            </a:extLst>
          </p:cNvPr>
          <p:cNvSpPr txBox="1"/>
          <p:nvPr/>
        </p:nvSpPr>
        <p:spPr>
          <a:xfrm>
            <a:off x="8088747" y="4795412"/>
            <a:ext cx="37323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effectLst/>
                <a:latin typeface="-apple-system"/>
              </a:rPr>
              <a:t>else if(priority(y) &gt; priority(x))</a:t>
            </a:r>
            <a:endParaRPr lang="en-SG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6D9159-E666-4558-96F4-72D1DF618107}"/>
              </a:ext>
            </a:extLst>
          </p:cNvPr>
          <p:cNvSpPr txBox="1"/>
          <p:nvPr/>
        </p:nvSpPr>
        <p:spPr>
          <a:xfrm>
            <a:off x="62144" y="4587165"/>
            <a:ext cx="381739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endParaRPr lang="en-US" sz="2000" b="0" i="0" dirty="0">
              <a:effectLst/>
              <a:latin typeface="-apple-system"/>
            </a:endParaRPr>
          </a:p>
          <a:p>
            <a:pPr lvl="1" algn="l" rtl="0"/>
            <a:r>
              <a:rPr lang="en-US" sz="2000" b="1" i="0" dirty="0">
                <a:effectLst/>
                <a:latin typeface="-apple-system"/>
              </a:rPr>
              <a:t>How to choose the new root ? (assuming that we are following max-heap property)</a:t>
            </a:r>
            <a:br>
              <a:rPr lang="en-US" sz="2000" b="0" i="0" dirty="0">
                <a:effectLst/>
                <a:latin typeface="-apple-system"/>
              </a:rPr>
            </a:br>
            <a:endParaRPr lang="en-US" sz="2000" b="0" i="0" dirty="0">
              <a:effectLst/>
              <a:latin typeface="-apple-system"/>
            </a:endParaRPr>
          </a:p>
          <a:p>
            <a:br>
              <a:rPr lang="en-US" sz="2000" b="0" i="0" dirty="0">
                <a:effectLst/>
                <a:latin typeface="-apple-system"/>
              </a:rPr>
            </a:br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3539735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34779-C180-4DF2-A147-7FA6FA7D4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i="0" u="sng" dirty="0">
                <a:solidFill>
                  <a:schemeClr val="tx1"/>
                </a:solidFill>
                <a:effectLst/>
                <a:latin typeface="-apple-system"/>
              </a:rPr>
              <a:t>Applications of </a:t>
            </a:r>
            <a:r>
              <a:rPr lang="en-US" b="1" u="sng" dirty="0" err="1">
                <a:solidFill>
                  <a:schemeClr val="tx1"/>
                </a:solidFill>
                <a:effectLst/>
                <a:latin typeface="-apple-system"/>
              </a:rPr>
              <a:t>T</a:t>
            </a:r>
            <a:r>
              <a:rPr lang="en-US" b="1" i="0" u="sng" dirty="0" err="1">
                <a:solidFill>
                  <a:schemeClr val="tx1"/>
                </a:solidFill>
                <a:effectLst/>
                <a:latin typeface="-apple-system"/>
              </a:rPr>
              <a:t>reap</a:t>
            </a:r>
            <a:br>
              <a:rPr lang="en-US" b="1" i="0" dirty="0">
                <a:solidFill>
                  <a:schemeClr val="tx1"/>
                </a:solidFill>
                <a:effectLst/>
                <a:latin typeface="-apple-system"/>
              </a:rPr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B9B32-05E0-4464-AB67-9CBCFCB7B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651" y="1969918"/>
            <a:ext cx="10067278" cy="3714749"/>
          </a:xfrm>
        </p:spPr>
        <p:txBody>
          <a:bodyPr>
            <a:normAutofit fontScale="92500"/>
          </a:bodyPr>
          <a:lstStyle/>
          <a:p>
            <a:pPr algn="l" fontAlgn="base">
              <a:buFont typeface="Wingdings" panose="05000000000000000000" pitchFamily="2" charset="2"/>
              <a:buChar char="v"/>
            </a:pPr>
            <a:r>
              <a:rPr lang="en-US" sz="28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used as a self balancing binary tree.</a:t>
            </a:r>
          </a:p>
          <a:p>
            <a:pPr algn="l" fontAlgn="base">
              <a:buFont typeface="Wingdings" panose="05000000000000000000" pitchFamily="2" charset="2"/>
              <a:buChar char="v"/>
            </a:pPr>
            <a:r>
              <a:rPr lang="en-US" sz="28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used to solve connectivity problems.</a:t>
            </a:r>
          </a:p>
          <a:p>
            <a:pPr algn="l" fontAlgn="base"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Security reasons. A </a:t>
            </a:r>
            <a:r>
              <a:rPr lang="en-US" sz="28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can not contain information on history.</a:t>
            </a:r>
          </a:p>
          <a:p>
            <a:pPr algn="l" fontAlgn="base">
              <a:buFont typeface="Wingdings" panose="05000000000000000000" pitchFamily="2" charset="2"/>
              <a:buChar char="v"/>
            </a:pPr>
            <a:r>
              <a:rPr lang="en-US" sz="28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Treap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also Efficient sub tree sharing. </a:t>
            </a:r>
          </a:p>
          <a:p>
            <a:pPr algn="l" fontAlgn="base"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fastest algorithms for set operations I have seen use </a:t>
            </a:r>
            <a:r>
              <a:rPr lang="en-US" sz="2800" b="1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treaps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SG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1454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{EC8EB1AE-F6D6-4148-B4A5-FA3ECBE38B1E}tf11665031_win32</Template>
  <TotalTime>458</TotalTime>
  <Words>530</Words>
  <Application>Microsoft Office PowerPoint</Application>
  <PresentationFormat>Widescreen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-apple-system</vt:lpstr>
      <vt:lpstr>Arial</vt:lpstr>
      <vt:lpstr>Arial Nova</vt:lpstr>
      <vt:lpstr>Arial Nova Light</vt:lpstr>
      <vt:lpstr>Times New Roman</vt:lpstr>
      <vt:lpstr>Wingdings</vt:lpstr>
      <vt:lpstr>Wingdings 2</vt:lpstr>
      <vt:lpstr>SlateVTI</vt:lpstr>
      <vt:lpstr>TREAP</vt:lpstr>
      <vt:lpstr>Content Page</vt:lpstr>
      <vt:lpstr>Introduction of Treap</vt:lpstr>
      <vt:lpstr>PowerPoint Presentation</vt:lpstr>
      <vt:lpstr>Treap Insertion </vt:lpstr>
      <vt:lpstr>Delete Element from Treap </vt:lpstr>
      <vt:lpstr>Split Treap  </vt:lpstr>
      <vt:lpstr>Merge Treap  </vt:lpstr>
      <vt:lpstr>Applications of Treap </vt:lpstr>
      <vt:lpstr>Complexity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TREAP</dc:title>
  <dc:creator>Tamanna Sheme</dc:creator>
  <cp:lastModifiedBy>Tamanna Sheme</cp:lastModifiedBy>
  <cp:revision>34</cp:revision>
  <dcterms:created xsi:type="dcterms:W3CDTF">2020-09-23T14:38:37Z</dcterms:created>
  <dcterms:modified xsi:type="dcterms:W3CDTF">2020-10-02T07:46:25Z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